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custom-properties" Target="docProps/custom.xml"/><Relationship Id="rId2" Type="http://schemas.openxmlformats.org/officeDocument/2006/relationships/officeDocument" Target="ppt/presentation.xml"/><Relationship Id="rId1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14" roundtripDataSignature="AMtx7mjfPSjRibvNV5rnZrXV/L0ihBTv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8" Type="http://schemas.openxmlformats.org/officeDocument/2006/relationships/slide" Target="slides/slide3.xml"/><Relationship Id="rId3" Type="http://schemas.openxmlformats.org/officeDocument/2006/relationships/presProps" Target="presProps.xml"/><Relationship Id="rId12" Type="http://schemas.openxmlformats.org/officeDocument/2006/relationships/slide" Target="slides/slide7.xml"/><Relationship Id="rId7" Type="http://schemas.openxmlformats.org/officeDocument/2006/relationships/slide" Target="slides/slide2.xml"/><Relationship Id="rId17" Type="http://schemas.openxmlformats.org/officeDocument/2006/relationships/customXml" Target="../customXml/item3.xml"/><Relationship Id="rId2" Type="http://schemas.openxmlformats.org/officeDocument/2006/relationships/viewProps" Target="viewProps.xml"/><Relationship Id="rId16" Type="http://schemas.openxmlformats.org/officeDocument/2006/relationships/customXml" Target="../customXml/item2.xml"/><Relationship Id="rId11" Type="http://schemas.openxmlformats.org/officeDocument/2006/relationships/slide" Target="slides/slide6.xml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15" Type="http://schemas.openxmlformats.org/officeDocument/2006/relationships/customXml" Target="../customXml/item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612596b1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e612596b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e612596b19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e612596b1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612596b19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e612596b1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612596b19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e612596b1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19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19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19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9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20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0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0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20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20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20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11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12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3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13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14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15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15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16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16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18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8" name="Google Shape;8;p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9462" y="122249"/>
            <a:ext cx="82788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9"/>
          <p:cNvSpPr txBox="1"/>
          <p:nvPr/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10;p9"/>
          <p:cNvSpPr txBox="1"/>
          <p:nvPr/>
        </p:nvSpPr>
        <p:spPr>
          <a:xfrm>
            <a:off x="113150" y="4525425"/>
            <a:ext cx="25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 </a:t>
            </a:r>
            <a:r>
              <a:rPr b="1" i="0" lang="en-US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www.</a:t>
            </a:r>
            <a:r>
              <a:rPr b="1" i="0" lang="en-US" sz="1400" u="sng" cap="none" strike="noStrike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dataisgood</a:t>
            </a:r>
            <a:r>
              <a:rPr b="1" i="0" lang="en-US" sz="1400" u="sng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.com</a:t>
            </a:r>
            <a:endParaRPr b="1" i="0" sz="1400" u="sng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>
            <p:ph type="ctrTitle"/>
          </p:nvPr>
        </p:nvSpPr>
        <p:spPr>
          <a:xfrm>
            <a:off x="1802319" y="1157277"/>
            <a:ext cx="5539500" cy="17646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8760000" dist="19050">
              <a:srgbClr val="76A5AF">
                <a:alpha val="4980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en-US"/>
              <a:t>AWS Regions and zones</a:t>
            </a:r>
            <a:endParaRPr b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64" name="Google Shape;64;p2"/>
          <p:cNvSpPr txBox="1"/>
          <p:nvPr>
            <p:ph idx="1" type="body"/>
          </p:nvPr>
        </p:nvSpPr>
        <p:spPr>
          <a:xfrm>
            <a:off x="938500" y="1246025"/>
            <a:ext cx="3197700" cy="15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AWS Regions.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AWS Availability Zones.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"/>
          <p:cNvSpPr txBox="1"/>
          <p:nvPr>
            <p:ph type="title"/>
          </p:nvPr>
        </p:nvSpPr>
        <p:spPr>
          <a:xfrm>
            <a:off x="509875" y="365925"/>
            <a:ext cx="46293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accent1"/>
                </a:solidFill>
              </a:rPr>
              <a:t>AWS Regions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0" name="Google Shape;70;p4"/>
          <p:cNvSpPr txBox="1"/>
          <p:nvPr>
            <p:ph idx="1" type="body"/>
          </p:nvPr>
        </p:nvSpPr>
        <p:spPr>
          <a:xfrm>
            <a:off x="760800" y="1068000"/>
            <a:ext cx="5292900" cy="30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ifferent geographical areas or locations where there are physical locations of AWS data centers.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Some of the regions are North America, South America, Europe, China, Africa, Asia Pacific and the Middle East.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Regions are connected via the AWS backbone network through the cables.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612596b19_0_0"/>
          <p:cNvSpPr txBox="1"/>
          <p:nvPr>
            <p:ph type="title"/>
          </p:nvPr>
        </p:nvSpPr>
        <p:spPr>
          <a:xfrm>
            <a:off x="509875" y="365925"/>
            <a:ext cx="46293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accent1"/>
                </a:solidFill>
              </a:rPr>
              <a:t>AWS Regions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6" name="Google Shape;76;ge612596b19_0_0"/>
          <p:cNvSpPr txBox="1"/>
          <p:nvPr>
            <p:ph idx="1" type="body"/>
          </p:nvPr>
        </p:nvSpPr>
        <p:spPr>
          <a:xfrm>
            <a:off x="760800" y="1068000"/>
            <a:ext cx="4854300" cy="30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Many regions ensure low latency we should choose regions that are nearest to our geographical location.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Sometimes users are made to deploy the application in their own country.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612596b19_0_5"/>
          <p:cNvSpPr txBox="1"/>
          <p:nvPr>
            <p:ph type="title"/>
          </p:nvPr>
        </p:nvSpPr>
        <p:spPr>
          <a:xfrm>
            <a:off x="509875" y="365925"/>
            <a:ext cx="46293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accent1"/>
                </a:solidFill>
              </a:rPr>
              <a:t>AWS Regions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2" name="Google Shape;82;ge612596b19_0_5"/>
          <p:cNvSpPr txBox="1"/>
          <p:nvPr>
            <p:ph idx="1" type="body"/>
          </p:nvPr>
        </p:nvSpPr>
        <p:spPr>
          <a:xfrm>
            <a:off x="900125" y="1068000"/>
            <a:ext cx="4479300" cy="30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5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Rule of the Disaster Recovery Site says that there should be a minimum distance of three hundred kilometers between two sites so that they are not part of the same seismic zone.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612596b19_0_10"/>
          <p:cNvSpPr txBox="1"/>
          <p:nvPr>
            <p:ph type="title"/>
          </p:nvPr>
        </p:nvSpPr>
        <p:spPr>
          <a:xfrm>
            <a:off x="509875" y="365925"/>
            <a:ext cx="46293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accent1"/>
                </a:solidFill>
              </a:rPr>
              <a:t>AWS Regions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8" name="Google Shape;88;ge612596b19_0_10"/>
          <p:cNvSpPr txBox="1"/>
          <p:nvPr>
            <p:ph idx="1" type="body"/>
          </p:nvPr>
        </p:nvSpPr>
        <p:spPr>
          <a:xfrm>
            <a:off x="760800" y="1068000"/>
            <a:ext cx="5368500" cy="30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As certain regions cost more than others it is important to check and calculate before choosing an AWS region.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140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Also know which services as some regions start new services earlier than other regions.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AWS Availability Zones</a:t>
            </a:r>
            <a:br>
              <a:rPr lang="en-US"/>
            </a:br>
            <a:br>
              <a:rPr lang="en-US"/>
            </a:br>
            <a:endParaRPr/>
          </a:p>
        </p:txBody>
      </p:sp>
      <p:sp>
        <p:nvSpPr>
          <p:cNvPr id="94" name="Google Shape;94;p6"/>
          <p:cNvSpPr txBox="1"/>
          <p:nvPr>
            <p:ph idx="1" type="body"/>
          </p:nvPr>
        </p:nvSpPr>
        <p:spPr>
          <a:xfrm>
            <a:off x="938500" y="1243025"/>
            <a:ext cx="4946400" cy="3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AWS Availability Zone refers to the different data centers infrastructure within a single region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t/>
            </a:r>
            <a:endParaRPr sz="3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AWS Availability zones are in every region of AWS consisting of data centers.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612596b19_0_1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AWS Availability Zones</a:t>
            </a:r>
            <a:br>
              <a:rPr lang="en-US"/>
            </a:br>
            <a:br>
              <a:rPr lang="en-US"/>
            </a:br>
            <a:endParaRPr/>
          </a:p>
        </p:txBody>
      </p:sp>
      <p:sp>
        <p:nvSpPr>
          <p:cNvPr id="100" name="Google Shape;100;ge612596b19_0_15"/>
          <p:cNvSpPr txBox="1"/>
          <p:nvPr>
            <p:ph idx="1" type="body"/>
          </p:nvPr>
        </p:nvSpPr>
        <p:spPr>
          <a:xfrm>
            <a:off x="938500" y="1243025"/>
            <a:ext cx="4946400" cy="3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Availability of application.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Helpful to launch servers and databases.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Fault tolerance.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Enough resources.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7" ma:contentTypeDescription="Create a new document." ma:contentTypeScope="" ma:versionID="4aa9156728ec40ec10fea053bf01ab89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25bd8e2f098c81b399dd4c6c22e90871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uration xmlns="92b31412-8c8f-44f1-a883-141cef3f34cc" xsi:nil="true"/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</documentManagement>
</p:properties>
</file>

<file path=customXml/itemProps1.xml><?xml version="1.0" encoding="utf-8"?>
<ds:datastoreItem xmlns:ds="http://schemas.openxmlformats.org/officeDocument/2006/customXml" ds:itemID="{10EBD9F6-ED52-44B3-BBD5-567DA8B8734B}"/>
</file>

<file path=customXml/itemProps2.xml><?xml version="1.0" encoding="utf-8"?>
<ds:datastoreItem xmlns:ds="http://schemas.openxmlformats.org/officeDocument/2006/customXml" ds:itemID="{0AF46B17-D2E8-4A07-9C0E-A9E7B58DD4A5}"/>
</file>

<file path=customXml/itemProps3.xml><?xml version="1.0" encoding="utf-8"?>
<ds:datastoreItem xmlns:ds="http://schemas.openxmlformats.org/officeDocument/2006/customXml" ds:itemID="{6480C592-A943-4DEC-A06E-7F38612C53C5}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hp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